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1" u="none" strike="noStrike" cap="none" spc="0" normalizeH="0" baseline="0">
        <a:ln>
          <a:noFill/>
        </a:ln>
        <a:solidFill>
          <a:srgbClr val="073D86"/>
        </a:solidFill>
        <a:effectLst>
          <a:outerShdw blurRad="25400" dist="12700" dir="5400000" rotWithShape="0">
            <a:srgbClr val="FFFFFF"/>
          </a:outerShdw>
        </a:effectLst>
        <a:uFillTx/>
        <a:latin typeface="+mj-lt"/>
        <a:ea typeface="+mj-ea"/>
        <a:cs typeface="+mj-cs"/>
        <a:sym typeface="Helvetica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1" u="none" strike="noStrike" cap="none" spc="0" normalizeH="0" baseline="0">
        <a:ln>
          <a:noFill/>
        </a:ln>
        <a:solidFill>
          <a:srgbClr val="073D86"/>
        </a:solidFill>
        <a:effectLst>
          <a:outerShdw blurRad="25400" dist="12700" dir="5400000" rotWithShape="0">
            <a:srgbClr val="FFFFFF"/>
          </a:outerShdw>
        </a:effectLst>
        <a:uFillTx/>
        <a:latin typeface="+mj-lt"/>
        <a:ea typeface="+mj-ea"/>
        <a:cs typeface="+mj-cs"/>
        <a:sym typeface="Helvetica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1" u="none" strike="noStrike" cap="none" spc="0" normalizeH="0" baseline="0">
        <a:ln>
          <a:noFill/>
        </a:ln>
        <a:solidFill>
          <a:srgbClr val="073D86"/>
        </a:solidFill>
        <a:effectLst>
          <a:outerShdw blurRad="25400" dist="12700" dir="5400000" rotWithShape="0">
            <a:srgbClr val="FFFFFF"/>
          </a:outerShdw>
        </a:effectLst>
        <a:uFillTx/>
        <a:latin typeface="+mj-lt"/>
        <a:ea typeface="+mj-ea"/>
        <a:cs typeface="+mj-cs"/>
        <a:sym typeface="Helvetica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1" u="none" strike="noStrike" cap="none" spc="0" normalizeH="0" baseline="0">
        <a:ln>
          <a:noFill/>
        </a:ln>
        <a:solidFill>
          <a:srgbClr val="073D86"/>
        </a:solidFill>
        <a:effectLst>
          <a:outerShdw blurRad="25400" dist="12700" dir="5400000" rotWithShape="0">
            <a:srgbClr val="FFFFFF"/>
          </a:outerShdw>
        </a:effectLst>
        <a:uFillTx/>
        <a:latin typeface="+mj-lt"/>
        <a:ea typeface="+mj-ea"/>
        <a:cs typeface="+mj-cs"/>
        <a:sym typeface="Helvetica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1" u="none" strike="noStrike" cap="none" spc="0" normalizeH="0" baseline="0">
        <a:ln>
          <a:noFill/>
        </a:ln>
        <a:solidFill>
          <a:srgbClr val="073D86"/>
        </a:solidFill>
        <a:effectLst>
          <a:outerShdw blurRad="25400" dist="12700" dir="5400000" rotWithShape="0">
            <a:srgbClr val="FFFFFF"/>
          </a:outerShdw>
        </a:effectLst>
        <a:uFillTx/>
        <a:latin typeface="+mj-lt"/>
        <a:ea typeface="+mj-ea"/>
        <a:cs typeface="+mj-cs"/>
        <a:sym typeface="Helvetica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1" u="none" strike="noStrike" cap="none" spc="0" normalizeH="0" baseline="0">
        <a:ln>
          <a:noFill/>
        </a:ln>
        <a:solidFill>
          <a:srgbClr val="073D86"/>
        </a:solidFill>
        <a:effectLst>
          <a:outerShdw blurRad="25400" dist="12700" dir="5400000" rotWithShape="0">
            <a:srgbClr val="FFFFFF"/>
          </a:outerShdw>
        </a:effectLst>
        <a:uFillTx/>
        <a:latin typeface="+mj-lt"/>
        <a:ea typeface="+mj-ea"/>
        <a:cs typeface="+mj-cs"/>
        <a:sym typeface="Helvetica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1" u="none" strike="noStrike" cap="none" spc="0" normalizeH="0" baseline="0">
        <a:ln>
          <a:noFill/>
        </a:ln>
        <a:solidFill>
          <a:srgbClr val="073D86"/>
        </a:solidFill>
        <a:effectLst>
          <a:outerShdw blurRad="25400" dist="12700" dir="5400000" rotWithShape="0">
            <a:srgbClr val="FFFFFF"/>
          </a:outerShdw>
        </a:effectLst>
        <a:uFillTx/>
        <a:latin typeface="+mj-lt"/>
        <a:ea typeface="+mj-ea"/>
        <a:cs typeface="+mj-cs"/>
        <a:sym typeface="Helvetica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1" u="none" strike="noStrike" cap="none" spc="0" normalizeH="0" baseline="0">
        <a:ln>
          <a:noFill/>
        </a:ln>
        <a:solidFill>
          <a:srgbClr val="073D86"/>
        </a:solidFill>
        <a:effectLst>
          <a:outerShdw blurRad="25400" dist="12700" dir="5400000" rotWithShape="0">
            <a:srgbClr val="FFFFFF"/>
          </a:outerShdw>
        </a:effectLst>
        <a:uFillTx/>
        <a:latin typeface="+mj-lt"/>
        <a:ea typeface="+mj-ea"/>
        <a:cs typeface="+mj-cs"/>
        <a:sym typeface="Helvetica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1" u="none" strike="noStrike" cap="none" spc="0" normalizeH="0" baseline="0">
        <a:ln>
          <a:noFill/>
        </a:ln>
        <a:solidFill>
          <a:srgbClr val="073D86"/>
        </a:solidFill>
        <a:effectLst>
          <a:outerShdw blurRad="25400" dist="12700" dir="5400000" rotWithShape="0">
            <a:srgbClr val="FFFFFF"/>
          </a:outerShdw>
        </a:effectLst>
        <a:uFillTx/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Ref idx="major">
          <a:srgbClr val="073D86"/>
        </a:fontRef>
        <a:srgbClr val="073D86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12700" cap="flat">
              <a:solidFill>
                <a:srgbClr val="86837F"/>
              </a:solidFill>
              <a:prstDash val="solid"/>
              <a:round/>
            </a:ln>
          </a:top>
          <a:bottom>
            <a:ln w="127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rgbClr val="D1E0EB"/>
          </a:solidFill>
        </a:fill>
      </a:tcStyle>
    </a:wholeTbl>
    <a:band2H>
      <a:tcTxStyle/>
      <a:tcStyle>
        <a:tcBdr/>
        <a:fill>
          <a:solidFill>
            <a:srgbClr val="EAF0F5"/>
          </a:solidFill>
        </a:fill>
      </a:tcStyle>
    </a:band2H>
    <a:firstCol>
      <a:tcTxStyle b="on" i="off">
        <a:fontRef idx="major">
          <a:srgbClr val="86837F"/>
        </a:fontRef>
        <a:srgbClr val="86837F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12700" cap="flat">
              <a:solidFill>
                <a:srgbClr val="86837F"/>
              </a:solidFill>
              <a:prstDash val="solid"/>
              <a:round/>
            </a:ln>
          </a:top>
          <a:bottom>
            <a:ln w="127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86837F"/>
        </a:fontRef>
        <a:srgbClr val="86837F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38100" cap="flat">
              <a:solidFill>
                <a:srgbClr val="86837F"/>
              </a:solidFill>
              <a:prstDash val="solid"/>
              <a:round/>
            </a:ln>
          </a:top>
          <a:bottom>
            <a:ln w="127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86837F"/>
        </a:fontRef>
        <a:srgbClr val="86837F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12700" cap="flat">
              <a:solidFill>
                <a:srgbClr val="86837F"/>
              </a:solidFill>
              <a:prstDash val="solid"/>
              <a:round/>
            </a:ln>
          </a:top>
          <a:bottom>
            <a:ln w="381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ajor">
          <a:srgbClr val="073D86"/>
        </a:fontRef>
        <a:srgbClr val="073D86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12700" cap="flat">
              <a:solidFill>
                <a:srgbClr val="86837F"/>
              </a:solidFill>
              <a:prstDash val="solid"/>
              <a:round/>
            </a:ln>
          </a:top>
          <a:bottom>
            <a:ln w="127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rgbClr val="F3E8D2"/>
          </a:solidFill>
        </a:fill>
      </a:tcStyle>
    </a:wholeTbl>
    <a:band2H>
      <a:tcTxStyle/>
      <a:tcStyle>
        <a:tcBdr/>
        <a:fill>
          <a:solidFill>
            <a:srgbClr val="F9F4EA"/>
          </a:solidFill>
        </a:fill>
      </a:tcStyle>
    </a:band2H>
    <a:firstCol>
      <a:tcTxStyle b="on" i="off">
        <a:fontRef idx="major">
          <a:srgbClr val="86837F"/>
        </a:fontRef>
        <a:srgbClr val="86837F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12700" cap="flat">
              <a:solidFill>
                <a:srgbClr val="86837F"/>
              </a:solidFill>
              <a:prstDash val="solid"/>
              <a:round/>
            </a:ln>
          </a:top>
          <a:bottom>
            <a:ln w="127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86837F"/>
        </a:fontRef>
        <a:srgbClr val="86837F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38100" cap="flat">
              <a:solidFill>
                <a:srgbClr val="86837F"/>
              </a:solidFill>
              <a:prstDash val="solid"/>
              <a:round/>
            </a:ln>
          </a:top>
          <a:bottom>
            <a:ln w="127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86837F"/>
        </a:fontRef>
        <a:srgbClr val="86837F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12700" cap="flat">
              <a:solidFill>
                <a:srgbClr val="86837F"/>
              </a:solidFill>
              <a:prstDash val="solid"/>
              <a:round/>
            </a:ln>
          </a:top>
          <a:bottom>
            <a:ln w="381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Ref idx="major">
          <a:srgbClr val="073D86"/>
        </a:fontRef>
        <a:srgbClr val="073D86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12700" cap="flat">
              <a:solidFill>
                <a:srgbClr val="86837F"/>
              </a:solidFill>
              <a:prstDash val="solid"/>
              <a:round/>
            </a:ln>
          </a:top>
          <a:bottom>
            <a:ln w="127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rgbClr val="D9D3DE"/>
          </a:solidFill>
        </a:fill>
      </a:tcStyle>
    </a:wholeTbl>
    <a:band2H>
      <a:tcTxStyle/>
      <a:tcStyle>
        <a:tcBdr/>
        <a:fill>
          <a:solidFill>
            <a:srgbClr val="EDEAEF"/>
          </a:solidFill>
        </a:fill>
      </a:tcStyle>
    </a:band2H>
    <a:firstCol>
      <a:tcTxStyle b="on" i="off">
        <a:fontRef idx="major">
          <a:srgbClr val="86837F"/>
        </a:fontRef>
        <a:srgbClr val="86837F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12700" cap="flat">
              <a:solidFill>
                <a:srgbClr val="86837F"/>
              </a:solidFill>
              <a:prstDash val="solid"/>
              <a:round/>
            </a:ln>
          </a:top>
          <a:bottom>
            <a:ln w="127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86837F"/>
        </a:fontRef>
        <a:srgbClr val="86837F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38100" cap="flat">
              <a:solidFill>
                <a:srgbClr val="86837F"/>
              </a:solidFill>
              <a:prstDash val="solid"/>
              <a:round/>
            </a:ln>
          </a:top>
          <a:bottom>
            <a:ln w="127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86837F"/>
        </a:fontRef>
        <a:srgbClr val="86837F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12700" cap="flat">
              <a:solidFill>
                <a:srgbClr val="86837F"/>
              </a:solidFill>
              <a:prstDash val="solid"/>
              <a:round/>
            </a:ln>
          </a:top>
          <a:bottom>
            <a:ln w="381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Ref idx="major">
          <a:srgbClr val="073D86"/>
        </a:fontRef>
        <a:srgbClr val="073D8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8ED"/>
          </a:solidFill>
        </a:fill>
      </a:tcStyle>
    </a:wholeTbl>
    <a:band2H>
      <a:tcTxStyle/>
      <a:tcStyle>
        <a:tcBdr/>
        <a:fill>
          <a:solidFill>
            <a:srgbClr val="86837F"/>
          </a:solidFill>
        </a:fill>
      </a:tcStyle>
    </a:band2H>
    <a:firstCol>
      <a:tcTxStyle b="on" i="off">
        <a:fontRef idx="major">
          <a:srgbClr val="86837F"/>
        </a:fontRef>
        <a:srgbClr val="86837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73D86"/>
        </a:fontRef>
        <a:srgbClr val="073D8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73D86"/>
              </a:solidFill>
              <a:prstDash val="solid"/>
              <a:round/>
            </a:ln>
          </a:top>
          <a:bottom>
            <a:ln w="25400" cap="flat">
              <a:solidFill>
                <a:srgbClr val="073D8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6837F"/>
          </a:solidFill>
        </a:fill>
      </a:tcStyle>
    </a:lastRow>
    <a:firstRow>
      <a:tcTxStyle b="on" i="off">
        <a:fontRef idx="major">
          <a:srgbClr val="86837F"/>
        </a:fontRef>
        <a:srgbClr val="86837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73D86"/>
              </a:solidFill>
              <a:prstDash val="solid"/>
              <a:round/>
            </a:ln>
          </a:top>
          <a:bottom>
            <a:ln w="25400" cap="flat">
              <a:solidFill>
                <a:srgbClr val="073D8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Ref idx="major">
          <a:srgbClr val="073D86"/>
        </a:fontRef>
        <a:srgbClr val="073D86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12700" cap="flat">
              <a:solidFill>
                <a:srgbClr val="86837F"/>
              </a:solidFill>
              <a:prstDash val="solid"/>
              <a:round/>
            </a:ln>
          </a:top>
          <a:bottom>
            <a:ln w="127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rgbClr val="CACDD8"/>
          </a:solidFill>
        </a:fill>
      </a:tcStyle>
    </a:wholeTbl>
    <a:band2H>
      <a:tcTxStyle/>
      <a:tcStyle>
        <a:tcBdr/>
        <a:fill>
          <a:solidFill>
            <a:srgbClr val="E6E8ED"/>
          </a:solidFill>
        </a:fill>
      </a:tcStyle>
    </a:band2H>
    <a:firstCol>
      <a:tcTxStyle b="on" i="off">
        <a:fontRef idx="major">
          <a:srgbClr val="86837F"/>
        </a:fontRef>
        <a:srgbClr val="86837F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12700" cap="flat">
              <a:solidFill>
                <a:srgbClr val="86837F"/>
              </a:solidFill>
              <a:prstDash val="solid"/>
              <a:round/>
            </a:ln>
          </a:top>
          <a:bottom>
            <a:ln w="127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rgbClr val="073D86"/>
          </a:solidFill>
        </a:fill>
      </a:tcStyle>
    </a:firstCol>
    <a:lastRow>
      <a:tcTxStyle b="on" i="off">
        <a:fontRef idx="major">
          <a:srgbClr val="86837F"/>
        </a:fontRef>
        <a:srgbClr val="86837F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38100" cap="flat">
              <a:solidFill>
                <a:srgbClr val="86837F"/>
              </a:solidFill>
              <a:prstDash val="solid"/>
              <a:round/>
            </a:ln>
          </a:top>
          <a:bottom>
            <a:ln w="127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rgbClr val="073D86"/>
          </a:solidFill>
        </a:fill>
      </a:tcStyle>
    </a:lastRow>
    <a:firstRow>
      <a:tcTxStyle b="on" i="off">
        <a:fontRef idx="major">
          <a:srgbClr val="86837F"/>
        </a:fontRef>
        <a:srgbClr val="86837F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12700" cap="flat">
              <a:solidFill>
                <a:srgbClr val="86837F"/>
              </a:solidFill>
              <a:prstDash val="solid"/>
              <a:round/>
            </a:ln>
          </a:top>
          <a:bottom>
            <a:ln w="381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rgbClr val="073D86"/>
          </a:solidFill>
        </a:fill>
      </a:tcStyle>
    </a:firstRow>
  </a:tblStyle>
  <a:tblStyle styleId="{2708684C-4D16-4618-839F-0558EEFCDFE6}" styleName="">
    <a:tblBg/>
    <a:wholeTbl>
      <a:tcTxStyle b="on" i="off">
        <a:fontRef idx="major">
          <a:srgbClr val="86837F"/>
        </a:fontRef>
        <a:srgbClr val="86837F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12700" cap="flat">
              <a:solidFill>
                <a:srgbClr val="86837F"/>
              </a:solidFill>
              <a:prstDash val="solid"/>
              <a:round/>
            </a:ln>
          </a:top>
          <a:bottom>
            <a:ln w="127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rgbClr val="86837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86837F"/>
        </a:fontRef>
        <a:srgbClr val="86837F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12700" cap="flat">
              <a:solidFill>
                <a:srgbClr val="86837F"/>
              </a:solidFill>
              <a:prstDash val="solid"/>
              <a:round/>
            </a:ln>
          </a:top>
          <a:bottom>
            <a:ln w="127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rgbClr val="86837F">
              <a:alpha val="20000"/>
            </a:srgbClr>
          </a:solidFill>
        </a:fill>
      </a:tcStyle>
    </a:firstCol>
    <a:lastRow>
      <a:tcTxStyle b="on" i="off">
        <a:fontRef idx="major">
          <a:srgbClr val="86837F"/>
        </a:fontRef>
        <a:srgbClr val="86837F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50800" cap="flat">
              <a:solidFill>
                <a:srgbClr val="86837F"/>
              </a:solidFill>
              <a:prstDash val="solid"/>
              <a:round/>
            </a:ln>
          </a:top>
          <a:bottom>
            <a:ln w="127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86837F"/>
        </a:fontRef>
        <a:srgbClr val="86837F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12700" cap="flat">
              <a:solidFill>
                <a:srgbClr val="86837F"/>
              </a:solidFill>
              <a:prstDash val="solid"/>
              <a:round/>
            </a:ln>
          </a:top>
          <a:bottom>
            <a:ln w="254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167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ingbat_hd.png" descr="dingbat_h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040" y="5264150"/>
            <a:ext cx="7408720" cy="3937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841500" y="2273300"/>
            <a:ext cx="9321800" cy="2819400"/>
          </a:xfrm>
          <a:prstGeom prst="rect">
            <a:avLst/>
          </a:prstGeom>
        </p:spPr>
        <p:txBody>
          <a:bodyPr anchor="b"/>
          <a:lstStyle>
            <a:lvl1pPr>
              <a:defRPr sz="7600">
                <a:solidFill>
                  <a:srgbClr val="F4D799"/>
                </a:solidFill>
                <a:effectLst>
                  <a:outerShdw blurRad="25400" dist="25400" dir="16200000" rotWithShape="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41500" y="5905500"/>
            <a:ext cx="9321800" cy="1409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400"/>
            </a:lvl1pPr>
            <a:lvl2pPr marL="758371" indent="-275771" algn="ctr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  <a:defRPr sz="2400"/>
            </a:lvl2pPr>
            <a:lvl3pPr marL="1240969" indent="-275769" algn="ctr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  <a:defRPr sz="2400"/>
            </a:lvl3pPr>
            <a:lvl4pPr marL="1723569" indent="-275769" algn="ctr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  <a:defRPr sz="2400"/>
            </a:lvl4pPr>
            <a:lvl5pPr marL="2206169" indent="-275769" algn="ctr"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1270000" y="4241800"/>
            <a:ext cx="10464800" cy="7366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endParaRPr/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sz="half" idx="13"/>
          </p:nvPr>
        </p:nvSpPr>
        <p:spPr>
          <a:xfrm>
            <a:off x="2374900" y="952500"/>
            <a:ext cx="8255000" cy="5511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1841500" y="6985000"/>
            <a:ext cx="9321800" cy="1231900"/>
          </a:xfrm>
          <a:prstGeom prst="rect">
            <a:avLst/>
          </a:prstGeom>
        </p:spPr>
        <p:txBody>
          <a:bodyPr/>
          <a:lstStyle>
            <a:lvl1pPr>
              <a:defRPr sz="7600">
                <a:solidFill>
                  <a:srgbClr val="F4D799"/>
                </a:solidFill>
                <a:effectLst>
                  <a:outerShdw blurRad="25400" dist="25400" dir="16200000" rotWithShape="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41500" y="8204200"/>
            <a:ext cx="9321800" cy="64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1270000" y="3771900"/>
            <a:ext cx="10464800" cy="2209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mage"/>
          <p:cNvSpPr>
            <a:spLocks noGrp="1"/>
          </p:cNvSpPr>
          <p:nvPr>
            <p:ph type="pic" sz="half" idx="13"/>
          </p:nvPr>
        </p:nvSpPr>
        <p:spPr>
          <a:xfrm>
            <a:off x="7070725" y="1714500"/>
            <a:ext cx="4733925" cy="631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774700" y="2717800"/>
            <a:ext cx="6045200" cy="2438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4700" y="5168900"/>
            <a:ext cx="6045200" cy="2755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1270000" y="749300"/>
            <a:ext cx="10464800" cy="1651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1270000" y="749300"/>
            <a:ext cx="10464800" cy="1651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984500"/>
            <a:ext cx="10464800" cy="5715000"/>
          </a:xfrm>
          <a:prstGeom prst="rect">
            <a:avLst/>
          </a:prstGeom>
        </p:spPr>
        <p:txBody>
          <a:bodyPr/>
          <a:lstStyle>
            <a:lvl1pPr marL="419100" indent="-419100">
              <a:spcBef>
                <a:spcPts val="2800"/>
              </a:spcBef>
              <a:buBlip>
                <a:blip r:embed="rId3"/>
              </a:buBlip>
              <a:defRPr sz="3600"/>
            </a:lvl1pPr>
            <a:lvl2pPr marL="838200" indent="-419100">
              <a:spcBef>
                <a:spcPts val="2800"/>
              </a:spcBef>
              <a:buBlip>
                <a:blip r:embed="rId3"/>
              </a:buBlip>
              <a:defRPr sz="3600"/>
            </a:lvl2pPr>
            <a:lvl3pPr marL="1257300" indent="-419100">
              <a:spcBef>
                <a:spcPts val="2800"/>
              </a:spcBef>
              <a:buBlip>
                <a:blip r:embed="rId3"/>
              </a:buBlip>
              <a:defRPr sz="3600"/>
            </a:lvl3pPr>
            <a:lvl4pPr marL="1676400" indent="-419100">
              <a:spcBef>
                <a:spcPts val="2800"/>
              </a:spcBef>
              <a:buBlip>
                <a:blip r:embed="rId3"/>
              </a:buBlip>
              <a:defRPr sz="3600"/>
            </a:lvl4pPr>
            <a:lvl5pPr marL="2095500" indent="-419100">
              <a:spcBef>
                <a:spcPts val="2800"/>
              </a:spcBef>
              <a:buBlip>
                <a:blip r:embed="rId3"/>
              </a:buBlip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Image"/>
          <p:cNvSpPr>
            <a:spLocks noGrp="1"/>
          </p:cNvSpPr>
          <p:nvPr>
            <p:ph type="pic" sz="quarter" idx="13"/>
          </p:nvPr>
        </p:nvSpPr>
        <p:spPr>
          <a:xfrm>
            <a:off x="7569200" y="3302000"/>
            <a:ext cx="3810000" cy="5080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xfrm>
            <a:off x="1270000" y="749300"/>
            <a:ext cx="10464800" cy="1651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984500"/>
            <a:ext cx="5257800" cy="5715000"/>
          </a:xfrm>
          <a:prstGeom prst="rect">
            <a:avLst/>
          </a:prstGeom>
        </p:spPr>
        <p:txBody>
          <a:bodyPr/>
          <a:lstStyle>
            <a:lvl1pPr marL="419100" indent="-419100">
              <a:spcBef>
                <a:spcPts val="2800"/>
              </a:spcBef>
              <a:buBlip>
                <a:blip r:embed="rId3"/>
              </a:buBlip>
              <a:defRPr sz="3600"/>
            </a:lvl1pPr>
            <a:lvl2pPr marL="838200" indent="-419100">
              <a:spcBef>
                <a:spcPts val="2800"/>
              </a:spcBef>
              <a:buBlip>
                <a:blip r:embed="rId3"/>
              </a:buBlip>
              <a:defRPr sz="3600"/>
            </a:lvl2pPr>
            <a:lvl3pPr marL="1257300" indent="-419100">
              <a:spcBef>
                <a:spcPts val="2800"/>
              </a:spcBef>
              <a:buBlip>
                <a:blip r:embed="rId3"/>
              </a:buBlip>
              <a:defRPr sz="3600"/>
            </a:lvl3pPr>
            <a:lvl4pPr marL="1676400" indent="-419100">
              <a:spcBef>
                <a:spcPts val="2800"/>
              </a:spcBef>
              <a:buBlip>
                <a:blip r:embed="rId3"/>
              </a:buBlip>
              <a:defRPr sz="3600"/>
            </a:lvl4pPr>
            <a:lvl5pPr marL="2095500" indent="-419100">
              <a:spcBef>
                <a:spcPts val="2800"/>
              </a:spcBef>
              <a:buBlip>
                <a:blip r:embed="rId3"/>
              </a:buBlip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Image"/>
          <p:cNvSpPr>
            <a:spLocks noGrp="1"/>
          </p:cNvSpPr>
          <p:nvPr>
            <p:ph type="pic" sz="quarter" idx="13"/>
          </p:nvPr>
        </p:nvSpPr>
        <p:spPr>
          <a:xfrm>
            <a:off x="6719758" y="4990855"/>
            <a:ext cx="5410202" cy="38100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4"/>
          </p:nvPr>
        </p:nvSpPr>
        <p:spPr>
          <a:xfrm>
            <a:off x="6719758" y="939556"/>
            <a:ext cx="5410202" cy="38100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Image"/>
          <p:cNvSpPr>
            <a:spLocks noGrp="1"/>
          </p:cNvSpPr>
          <p:nvPr>
            <p:ph type="pic" sz="half" idx="15"/>
          </p:nvPr>
        </p:nvSpPr>
        <p:spPr>
          <a:xfrm>
            <a:off x="979662" y="939800"/>
            <a:ext cx="5499104" cy="7861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825500"/>
            <a:ext cx="10464800" cy="810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948462" y="1950720"/>
            <a:ext cx="10403841" cy="66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359899"/>
            <a:ext cx="368301" cy="431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000" b="1" i="0">
                <a:solidFill>
                  <a:srgbClr val="F3F1DF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9pPr>
    </p:titleStyle>
    <p:bodyStyle>
      <a:lvl1pPr marL="482600" marR="0" indent="-482600" algn="l" defTabSz="584200" rtl="0" latinLnBrk="0">
        <a:lnSpc>
          <a:spcPct val="120000"/>
        </a:lnSpc>
        <a:spcBef>
          <a:spcPts val="32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4200" b="0" i="1" u="none" strike="noStrike" cap="none" spc="0" baseline="0">
          <a:ln>
            <a:noFill/>
          </a:ln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1pPr>
      <a:lvl2pPr marL="965200" marR="0" indent="-482600" algn="l" defTabSz="584200" rtl="0" latinLnBrk="0">
        <a:lnSpc>
          <a:spcPct val="120000"/>
        </a:lnSpc>
        <a:spcBef>
          <a:spcPts val="32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4200" b="0" i="1" u="none" strike="noStrike" cap="none" spc="0" baseline="0">
          <a:ln>
            <a:noFill/>
          </a:ln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2pPr>
      <a:lvl3pPr marL="1447800" marR="0" indent="-482600" algn="l" defTabSz="584200" rtl="0" latinLnBrk="0">
        <a:lnSpc>
          <a:spcPct val="120000"/>
        </a:lnSpc>
        <a:spcBef>
          <a:spcPts val="32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4200" b="0" i="1" u="none" strike="noStrike" cap="none" spc="0" baseline="0">
          <a:ln>
            <a:noFill/>
          </a:ln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3pPr>
      <a:lvl4pPr marL="1930400" marR="0" indent="-482600" algn="l" defTabSz="584200" rtl="0" latinLnBrk="0">
        <a:lnSpc>
          <a:spcPct val="120000"/>
        </a:lnSpc>
        <a:spcBef>
          <a:spcPts val="32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4200" b="0" i="1" u="none" strike="noStrike" cap="none" spc="0" baseline="0">
          <a:ln>
            <a:noFill/>
          </a:ln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4pPr>
      <a:lvl5pPr marL="2413000" marR="0" indent="-482600" algn="l" defTabSz="584200" rtl="0" latinLnBrk="0">
        <a:lnSpc>
          <a:spcPct val="120000"/>
        </a:lnSpc>
        <a:spcBef>
          <a:spcPts val="32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4200" b="0" i="1" u="none" strike="noStrike" cap="none" spc="0" baseline="0">
          <a:ln>
            <a:noFill/>
          </a:ln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5pPr>
      <a:lvl6pPr marL="2895600" marR="0" indent="-482600" algn="l" defTabSz="584200" rtl="0" latinLnBrk="0">
        <a:lnSpc>
          <a:spcPct val="120000"/>
        </a:lnSpc>
        <a:spcBef>
          <a:spcPts val="32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4200" b="0" i="1" u="none" strike="noStrike" cap="none" spc="0" baseline="0">
          <a:ln>
            <a:noFill/>
          </a:ln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6pPr>
      <a:lvl7pPr marL="3378200" marR="0" indent="-482600" algn="l" defTabSz="584200" rtl="0" latinLnBrk="0">
        <a:lnSpc>
          <a:spcPct val="120000"/>
        </a:lnSpc>
        <a:spcBef>
          <a:spcPts val="32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4200" b="0" i="1" u="none" strike="noStrike" cap="none" spc="0" baseline="0">
          <a:ln>
            <a:noFill/>
          </a:ln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7pPr>
      <a:lvl8pPr marL="3860800" marR="0" indent="-482600" algn="l" defTabSz="584200" rtl="0" latinLnBrk="0">
        <a:lnSpc>
          <a:spcPct val="120000"/>
        </a:lnSpc>
        <a:spcBef>
          <a:spcPts val="32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4200" b="0" i="1" u="none" strike="noStrike" cap="none" spc="0" baseline="0">
          <a:ln>
            <a:noFill/>
          </a:ln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8pPr>
      <a:lvl9pPr marL="4343400" marR="0" indent="-482600" algn="l" defTabSz="584200" rtl="0" latinLnBrk="0">
        <a:lnSpc>
          <a:spcPct val="120000"/>
        </a:lnSpc>
        <a:spcBef>
          <a:spcPts val="32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4200" b="0" i="1" u="none" strike="noStrike" cap="none" spc="0" baseline="0">
          <a:ln>
            <a:noFill/>
          </a:ln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grpSp>
        <p:nvGrpSpPr>
          <p:cNvPr id="123" name="Image"/>
          <p:cNvGrpSpPr/>
          <p:nvPr/>
        </p:nvGrpSpPr>
        <p:grpSpPr>
          <a:xfrm>
            <a:off x="1639106" y="1418847"/>
            <a:ext cx="9726591" cy="4959243"/>
            <a:chOff x="-1" y="-1"/>
            <a:chExt cx="9726589" cy="4959241"/>
          </a:xfrm>
        </p:grpSpPr>
        <p:pic>
          <p:nvPicPr>
            <p:cNvPr id="121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998" y="88898"/>
              <a:ext cx="9472591" cy="4629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" y="-2"/>
              <a:ext cx="9726591" cy="49592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4" name="My Favorite Olympic Peninsula Trails…"/>
          <p:cNvSpPr txBox="1">
            <a:spLocks noGrp="1"/>
          </p:cNvSpPr>
          <p:nvPr>
            <p:ph type="subTitle" sz="quarter" idx="1"/>
          </p:nvPr>
        </p:nvSpPr>
        <p:spPr>
          <a:xfrm>
            <a:off x="1993900" y="6680200"/>
            <a:ext cx="9321800" cy="1409700"/>
          </a:xfrm>
          <a:prstGeom prst="rect">
            <a:avLst/>
          </a:prstGeom>
        </p:spPr>
        <p:txBody>
          <a:bodyPr/>
          <a:lstStyle/>
          <a:p>
            <a:pPr defTabSz="389310">
              <a:defRPr sz="4100">
                <a:solidFill>
                  <a:schemeClr val="accent3">
                    <a:lumOff val="9117"/>
                  </a:schemeClr>
                </a:solidFill>
                <a:effectLst>
                  <a:outerShdw blurRad="12700" dist="8463" dir="16200000" rotWithShape="0">
                    <a:srgbClr val="000000">
                      <a:alpha val="48000"/>
                    </a:srgbClr>
                  </a:outerShdw>
                </a:effectLst>
              </a:defRPr>
            </a:pPr>
            <a:r>
              <a:t>My Favorite Olympic Peninsula Trails</a:t>
            </a:r>
            <a:endParaRPr sz="3700"/>
          </a:p>
          <a:p>
            <a:pPr defTabSz="389310">
              <a:defRPr sz="3700">
                <a:solidFill>
                  <a:schemeClr val="accent3">
                    <a:lumOff val="9117"/>
                  </a:schemeClr>
                </a:solidFill>
                <a:effectLst>
                  <a:outerShdw blurRad="12700" dist="8463" dir="16200000" rotWithShape="0">
                    <a:srgbClr val="000000">
                      <a:alpha val="48000"/>
                    </a:srgbClr>
                  </a:outerShdw>
                </a:effectLst>
              </a:defRPr>
            </a:pPr>
            <a:r>
              <a:t>Tom Mix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Buckhorn Pass"/>
          <p:cNvSpPr txBox="1">
            <a:spLocks noGrp="1"/>
          </p:cNvSpPr>
          <p:nvPr>
            <p:ph type="title"/>
          </p:nvPr>
        </p:nvSpPr>
        <p:spPr>
          <a:xfrm>
            <a:off x="1841500" y="7772400"/>
            <a:ext cx="9321800" cy="1231900"/>
          </a:xfrm>
          <a:prstGeom prst="rect">
            <a:avLst/>
          </a:prstGeom>
        </p:spPr>
        <p:txBody>
          <a:bodyPr/>
          <a:lstStyle>
            <a:lvl1pPr defTabSz="566673">
              <a:defRPr sz="7300">
                <a:effectLst>
                  <a:outerShdw blurRad="25400" dist="24638" dir="16200000" rotWithShape="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r>
              <a:t>Buckhorn Pass</a:t>
            </a:r>
          </a:p>
        </p:txBody>
      </p:sp>
      <p:pic>
        <p:nvPicPr>
          <p:cNvPr id="15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763" y="352506"/>
            <a:ext cx="5796775" cy="3809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817" y="564421"/>
            <a:ext cx="4448291" cy="5208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8693" y="3218383"/>
            <a:ext cx="3927415" cy="4725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op of Buckhorn Pa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3">
              <a:defRPr sz="6800">
                <a:effectLst>
                  <a:outerShdw blurRad="25400" dist="24638" dir="16200000" rotWithShape="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r>
              <a:t>Top of Buckhorn Pass</a:t>
            </a:r>
          </a:p>
        </p:txBody>
      </p:sp>
      <p:sp>
        <p:nvSpPr>
          <p:cNvPr id="162" name="With Del Sage and Rock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With Del Sage and Rocky</a:t>
            </a:r>
          </a:p>
        </p:txBody>
      </p:sp>
      <p:pic>
        <p:nvPicPr>
          <p:cNvPr id="163" name="Buckhorn Pass with Del &amp; Rocky.png" descr="Buckhorn Pass with Del &amp; Rock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839" y="464340"/>
            <a:ext cx="9841884" cy="59762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784648">
            <a:off x="2034507" y="828811"/>
            <a:ext cx="8935787" cy="685223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66" name="Star"/>
          <p:cNvSpPr/>
          <p:nvPr/>
        </p:nvSpPr>
        <p:spPr>
          <a:xfrm>
            <a:off x="4667355" y="2286255"/>
            <a:ext cx="744448" cy="729212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3"/>
          </a:solidFill>
          <a:ln w="381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86837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167" name="Dosewallups"/>
          <p:cNvSpPr txBox="1"/>
          <p:nvPr/>
        </p:nvSpPr>
        <p:spPr>
          <a:xfrm>
            <a:off x="3416808" y="4509261"/>
            <a:ext cx="3021585" cy="735077"/>
          </a:xfrm>
          <a:prstGeom prst="rect">
            <a:avLst/>
          </a:prstGeom>
          <a:solidFill>
            <a:schemeClr val="accent3"/>
          </a:solidFill>
          <a:ln w="381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Dosewallups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Dosewallups River Trail…"/>
          <p:cNvSpPr txBox="1">
            <a:spLocks noGrp="1"/>
          </p:cNvSpPr>
          <p:nvPr>
            <p:ph type="title"/>
          </p:nvPr>
        </p:nvSpPr>
        <p:spPr>
          <a:xfrm>
            <a:off x="1841500" y="7264400"/>
            <a:ext cx="9321800" cy="1231900"/>
          </a:xfrm>
          <a:prstGeom prst="rect">
            <a:avLst/>
          </a:prstGeom>
        </p:spPr>
        <p:txBody>
          <a:bodyPr/>
          <a:lstStyle>
            <a:lvl1pPr defTabSz="243317">
              <a:defRPr sz="4000" i="1">
                <a:effectLst>
                  <a:outerShdw blurRad="12700" dist="10579" dir="16200000" rotWithShape="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r>
              <a:t>Dosewallups River Trail to old Ranger Station</a:t>
            </a:r>
          </a:p>
        </p:txBody>
      </p:sp>
      <p:sp>
        <p:nvSpPr>
          <p:cNvPr id="170" name="5.5 miles one way…"/>
          <p:cNvSpPr txBox="1"/>
          <p:nvPr/>
        </p:nvSpPr>
        <p:spPr>
          <a:xfrm>
            <a:off x="2304755" y="877568"/>
            <a:ext cx="8395290" cy="5496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30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5.5 miles one way</a:t>
            </a:r>
          </a:p>
          <a:p>
            <a:pPr>
              <a:lnSpc>
                <a:spcPct val="120000"/>
              </a:lnSpc>
              <a:defRPr sz="30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Moderate</a:t>
            </a:r>
          </a:p>
          <a:p>
            <a:pPr>
              <a:lnSpc>
                <a:spcPct val="120000"/>
              </a:lnSpc>
              <a:defRPr sz="30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800 feet gain</a:t>
            </a:r>
          </a:p>
          <a:p>
            <a:pPr>
              <a:lnSpc>
                <a:spcPct val="120000"/>
              </a:lnSpc>
              <a:defRPr sz="30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Stock need shoes</a:t>
            </a:r>
          </a:p>
          <a:p>
            <a:pPr>
              <a:lnSpc>
                <a:spcPct val="120000"/>
              </a:lnSpc>
              <a:defRPr sz="30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Go May-October</a:t>
            </a:r>
          </a:p>
          <a:p>
            <a:pPr>
              <a:lnSpc>
                <a:spcPct val="120000"/>
              </a:lnSpc>
              <a:defRPr sz="30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No fee (ONP)</a:t>
            </a:r>
          </a:p>
          <a:p>
            <a:pPr>
              <a:lnSpc>
                <a:spcPct val="120000"/>
              </a:lnSpc>
              <a:defRPr sz="30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Great camping, great stock feed, and trees </a:t>
            </a:r>
          </a:p>
          <a:p>
            <a:pPr>
              <a:lnSpc>
                <a:spcPct val="120000"/>
              </a:lnSpc>
              <a:defRPr sz="30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for high lining</a:t>
            </a:r>
          </a:p>
          <a:p>
            <a:pPr>
              <a:lnSpc>
                <a:spcPct val="120000"/>
              </a:lnSpc>
              <a:defRPr sz="30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Park heading out for best results</a:t>
            </a:r>
          </a:p>
          <a:p>
            <a:pPr>
              <a:lnSpc>
                <a:spcPct val="120000"/>
              </a:lnSpc>
              <a:defRPr sz="30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Needs better trailer parking at trailhead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Dosewallups…"/>
          <p:cNvSpPr txBox="1">
            <a:spLocks noGrp="1"/>
          </p:cNvSpPr>
          <p:nvPr>
            <p:ph type="ctrTitle"/>
          </p:nvPr>
        </p:nvSpPr>
        <p:spPr>
          <a:xfrm>
            <a:off x="-457200" y="1663700"/>
            <a:ext cx="9321800" cy="2819400"/>
          </a:xfrm>
          <a:prstGeom prst="rect">
            <a:avLst/>
          </a:prstGeom>
        </p:spPr>
        <p:txBody>
          <a:bodyPr/>
          <a:lstStyle/>
          <a:p>
            <a:pPr>
              <a:defRPr sz="6800"/>
            </a:pPr>
            <a:r>
              <a:t>Dosewallups </a:t>
            </a:r>
          </a:p>
          <a:p>
            <a:pPr>
              <a:defRPr sz="6800"/>
            </a:pPr>
            <a:r>
              <a:t>River Trail</a:t>
            </a:r>
          </a:p>
        </p:txBody>
      </p:sp>
      <p:pic>
        <p:nvPicPr>
          <p:cNvPr id="17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217" y="5674943"/>
            <a:ext cx="5017485" cy="376311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239" y="2266931"/>
            <a:ext cx="4300342" cy="322525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7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456" y="4615550"/>
            <a:ext cx="3521512" cy="352151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700" y="4567239"/>
            <a:ext cx="5202867" cy="309806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Dosewallups &amp; Lower Big Quilcene"/>
          <p:cNvSpPr txBox="1">
            <a:spLocks noGrp="1"/>
          </p:cNvSpPr>
          <p:nvPr>
            <p:ph type="title"/>
          </p:nvPr>
        </p:nvSpPr>
        <p:spPr>
          <a:xfrm>
            <a:off x="1841500" y="7505700"/>
            <a:ext cx="9321800" cy="1231900"/>
          </a:xfrm>
          <a:prstGeom prst="rect">
            <a:avLst/>
          </a:prstGeom>
        </p:spPr>
        <p:txBody>
          <a:bodyPr/>
          <a:lstStyle>
            <a:lvl1pPr defTabSz="368045">
              <a:defRPr sz="4700">
                <a:solidFill>
                  <a:schemeClr val="accent3">
                    <a:lumOff val="9117"/>
                  </a:schemeClr>
                </a:solidFill>
                <a:effectLst>
                  <a:outerShdw blurRad="12700" dist="16002" dir="16200000" rotWithShape="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r>
              <a:t>Dosewallups &amp; Lower Big Quilcene</a:t>
            </a:r>
          </a:p>
        </p:txBody>
      </p:sp>
      <p:pic>
        <p:nvPicPr>
          <p:cNvPr id="17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242" y="1351773"/>
            <a:ext cx="7300557" cy="5871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187" y="825312"/>
            <a:ext cx="4885388" cy="3778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Image"/>
          <p:cNvGrpSpPr/>
          <p:nvPr/>
        </p:nvGrpSpPr>
        <p:grpSpPr>
          <a:xfrm>
            <a:off x="2243971" y="498605"/>
            <a:ext cx="8516860" cy="6496324"/>
            <a:chOff x="0" y="0"/>
            <a:chExt cx="8516858" cy="6496323"/>
          </a:xfrm>
        </p:grpSpPr>
        <p:pic>
          <p:nvPicPr>
            <p:cNvPr id="182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386620">
              <a:off x="1074708" y="-949782"/>
              <a:ext cx="6367443" cy="83958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3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386620">
              <a:off x="1026767" y="-997723"/>
              <a:ext cx="6463324" cy="8491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5" name="Star"/>
          <p:cNvSpPr/>
          <p:nvPr/>
        </p:nvSpPr>
        <p:spPr>
          <a:xfrm>
            <a:off x="3546692" y="926647"/>
            <a:ext cx="872222" cy="752828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gradFill>
            <a:gsLst>
              <a:gs pos="0">
                <a:srgbClr val="8B66A2"/>
              </a:gs>
              <a:gs pos="100000">
                <a:srgbClr val="D1B6E5"/>
              </a:gs>
            </a:gsLst>
            <a:lin ang="16200000"/>
          </a:gra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86837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186" name="Salt Creek Recreation Area"/>
          <p:cNvSpPr txBox="1"/>
          <p:nvPr/>
        </p:nvSpPr>
        <p:spPr>
          <a:xfrm>
            <a:off x="1698751" y="3016249"/>
            <a:ext cx="4819397" cy="609601"/>
          </a:xfrm>
          <a:prstGeom prst="rect">
            <a:avLst/>
          </a:prstGeom>
          <a:gradFill>
            <a:gsLst>
              <a:gs pos="0">
                <a:srgbClr val="8B66A2"/>
              </a:gs>
              <a:gs pos="100000">
                <a:srgbClr val="D1B6E5"/>
              </a:gs>
            </a:gsLst>
            <a:lin ang="16200000"/>
          </a:gradFill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i="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Salt Creek Recreation Area</a:t>
            </a:r>
          </a:p>
        </p:txBody>
      </p:sp>
      <p:sp>
        <p:nvSpPr>
          <p:cNvPr id="187" name="Striped Peak Trail at Salt Cree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7006">
              <a:defRPr sz="5400">
                <a:solidFill>
                  <a:schemeClr val="accent3">
                    <a:lumOff val="9117"/>
                  </a:schemeClr>
                </a:solidFill>
                <a:effectLst>
                  <a:outerShdw blurRad="25400" dist="22913" dir="16200000" rotWithShape="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r>
              <a:t>Striped Peak Trail at Salt Creek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9166" r="9166"/>
          <a:stretch>
            <a:fillRect/>
          </a:stretch>
        </p:blipFill>
        <p:spPr>
          <a:xfrm>
            <a:off x="2374900" y="952500"/>
            <a:ext cx="8255000" cy="5511800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sp>
        <p:nvSpPr>
          <p:cNvPr id="190" name="Ride Counter Clockwise to Freshwater Bay Road."/>
          <p:cNvSpPr txBox="1"/>
          <p:nvPr/>
        </p:nvSpPr>
        <p:spPr>
          <a:xfrm>
            <a:off x="2040786" y="7626349"/>
            <a:ext cx="920262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solidFill>
                  <a:schemeClr val="accent3">
                    <a:lumOff val="9117"/>
                  </a:schemeClr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>
              <a:defRPr>
                <a:effectLst/>
              </a:defRPr>
            </a:pPr>
            <a:r>
              <a:t>Ride Counter Clockwise to Freshwater Bay Road.</a:t>
            </a:r>
          </a:p>
        </p:txBody>
      </p:sp>
      <p:sp>
        <p:nvSpPr>
          <p:cNvPr id="191" name="Line"/>
          <p:cNvSpPr/>
          <p:nvPr/>
        </p:nvSpPr>
        <p:spPr>
          <a:xfrm flipV="1">
            <a:off x="3095991" y="2965449"/>
            <a:ext cx="2015759" cy="822681"/>
          </a:xfrm>
          <a:prstGeom prst="line">
            <a:avLst/>
          </a:prstGeom>
          <a:ln w="50800">
            <a:solidFill>
              <a:schemeClr val="accent5">
                <a:satOff val="-14285"/>
                <a:lumOff val="-11764"/>
              </a:schemeClr>
            </a:solidFill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6837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triped Pea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7006">
              <a:defRPr sz="5400">
                <a:solidFill>
                  <a:schemeClr val="accent3">
                    <a:lumOff val="9117"/>
                  </a:schemeClr>
                </a:solidFill>
                <a:effectLst>
                  <a:outerShdw blurRad="25400" dist="22913" dir="16200000" rotWithShape="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r>
              <a:t>View from Striped Peak</a:t>
            </a:r>
          </a:p>
        </p:txBody>
      </p:sp>
      <p:pic>
        <p:nvPicPr>
          <p:cNvPr id="19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997" y="1163375"/>
            <a:ext cx="9977554" cy="57247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6.1 miles…"/>
          <p:cNvSpPr txBox="1"/>
          <p:nvPr/>
        </p:nvSpPr>
        <p:spPr>
          <a:xfrm>
            <a:off x="1616346" y="1775459"/>
            <a:ext cx="9975305" cy="3954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31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6.1 miles</a:t>
            </a:r>
          </a:p>
          <a:p>
            <a:pPr>
              <a:lnSpc>
                <a:spcPct val="120000"/>
              </a:lnSpc>
              <a:defRPr sz="31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Easy-moderate</a:t>
            </a:r>
          </a:p>
          <a:p>
            <a:pPr>
              <a:lnSpc>
                <a:spcPct val="120000"/>
              </a:lnSpc>
              <a:defRPr sz="31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1,000 ft gain</a:t>
            </a:r>
          </a:p>
          <a:p>
            <a:pPr>
              <a:lnSpc>
                <a:spcPct val="120000"/>
              </a:lnSpc>
              <a:defRPr sz="31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Stock needs shoes</a:t>
            </a:r>
          </a:p>
          <a:p>
            <a:pPr>
              <a:lnSpc>
                <a:spcPct val="120000"/>
              </a:lnSpc>
              <a:defRPr sz="31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Year round, weather permitting</a:t>
            </a:r>
          </a:p>
          <a:p>
            <a:pPr>
              <a:lnSpc>
                <a:spcPct val="120000"/>
              </a:lnSpc>
              <a:defRPr sz="31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No fee (DNR)</a:t>
            </a:r>
          </a:p>
          <a:p>
            <a:pPr>
              <a:lnSpc>
                <a:spcPct val="120000"/>
              </a:lnSpc>
              <a:defRPr sz="31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Trailer parking is near the Salt Creek County Park entrance</a:t>
            </a:r>
          </a:p>
        </p:txBody>
      </p:sp>
      <p:sp>
        <p:nvSpPr>
          <p:cNvPr id="197" name="Striped Peak"/>
          <p:cNvSpPr txBox="1">
            <a:spLocks noGrp="1"/>
          </p:cNvSpPr>
          <p:nvPr>
            <p:ph type="ctrTitle"/>
          </p:nvPr>
        </p:nvSpPr>
        <p:spPr>
          <a:xfrm>
            <a:off x="1841500" y="6985000"/>
            <a:ext cx="9321800" cy="1231900"/>
          </a:xfrm>
          <a:prstGeom prst="rect">
            <a:avLst/>
          </a:prstGeom>
        </p:spPr>
        <p:txBody>
          <a:bodyPr anchor="ctr"/>
          <a:lstStyle>
            <a:lvl1pPr>
              <a:defRPr sz="6500"/>
            </a:lvl1pPr>
          </a:lstStyle>
          <a:p>
            <a:r>
              <a:t>Striped Peak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Olympic Peninsula Ma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defRPr sz="7100">
                <a:effectLst>
                  <a:outerShdw blurRad="25400" dist="23876" dir="16200000" rotWithShape="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r>
              <a:t>Olympic Peninsula Map</a:t>
            </a:r>
          </a:p>
        </p:txBody>
      </p:sp>
      <p:sp>
        <p:nvSpPr>
          <p:cNvPr id="127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8" name="Tom's Map2jpg.jpg" descr="Tom's Map2jp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10" y="538728"/>
            <a:ext cx="10787479" cy="8513124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tar"/>
          <p:cNvSpPr/>
          <p:nvPr/>
        </p:nvSpPr>
        <p:spPr>
          <a:xfrm>
            <a:off x="7663022" y="8240976"/>
            <a:ext cx="684919" cy="579947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blipFill>
            <a:blip r:embed="rId3"/>
          </a:blip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 i="0">
                <a:solidFill>
                  <a:srgbClr val="F3F1DF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130" name="Tubal Cain Trail"/>
          <p:cNvSpPr txBox="1"/>
          <p:nvPr/>
        </p:nvSpPr>
        <p:spPr>
          <a:xfrm>
            <a:off x="4152440" y="7613650"/>
            <a:ext cx="2871116" cy="609601"/>
          </a:xfrm>
          <a:prstGeom prst="rect">
            <a:avLst/>
          </a:prstGeom>
          <a:blipFill>
            <a:blip r:embed="rId3"/>
          </a:blip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i="0">
                <a:solidFill>
                  <a:srgbClr val="F3F1D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>
              <a:defRPr>
                <a:effectLst/>
              </a:defRPr>
            </a:pPr>
            <a:r>
              <a:t>Tubal Cain Trail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Rest a Spell at Salt Creek"/>
          <p:cNvSpPr txBox="1">
            <a:spLocks noGrp="1"/>
          </p:cNvSpPr>
          <p:nvPr>
            <p:ph type="title"/>
          </p:nvPr>
        </p:nvSpPr>
        <p:spPr>
          <a:xfrm>
            <a:off x="3975100" y="7707041"/>
            <a:ext cx="5853056" cy="852760"/>
          </a:xfrm>
          <a:prstGeom prst="rect">
            <a:avLst/>
          </a:prstGeom>
        </p:spPr>
        <p:txBody>
          <a:bodyPr/>
          <a:lstStyle>
            <a:lvl1pPr defTabSz="297706">
              <a:defRPr sz="4300" i="1">
                <a:solidFill>
                  <a:schemeClr val="accent3">
                    <a:lumOff val="9117"/>
                  </a:schemeClr>
                </a:solidFill>
                <a:effectLst>
                  <a:outerShdw blurRad="12700" dist="12942" dir="16200000" rotWithShape="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r>
              <a:t>Rest a Spell at Striped Peak</a:t>
            </a:r>
          </a:p>
        </p:txBody>
      </p:sp>
      <p:pic>
        <p:nvPicPr>
          <p:cNvPr id="20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72" y="781157"/>
            <a:ext cx="8508856" cy="64959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he Strait Slope section of the trail is…"/>
          <p:cNvSpPr txBox="1"/>
          <p:nvPr/>
        </p:nvSpPr>
        <p:spPr>
          <a:xfrm>
            <a:off x="2428964" y="7540625"/>
            <a:ext cx="9596058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800">
                <a:solidFill>
                  <a:schemeClr val="accent3">
                    <a:lumOff val="9117"/>
                  </a:schemeClr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The Strait Slope section of the trail is </a:t>
            </a:r>
          </a:p>
          <a:p>
            <a:pPr>
              <a:defRPr sz="3800">
                <a:solidFill>
                  <a:schemeClr val="accent3">
                    <a:lumOff val="9117"/>
                  </a:schemeClr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closed to stock until Fall of 2022</a:t>
            </a:r>
          </a:p>
        </p:txBody>
      </p:sp>
      <p:pic>
        <p:nvPicPr>
          <p:cNvPr id="20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511" y="749515"/>
            <a:ext cx="6176438" cy="3890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1665315"/>
            <a:ext cx="4629819" cy="5567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Are You Ready?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Are You Ready?</a:t>
            </a:r>
          </a:p>
        </p:txBody>
      </p:sp>
      <p:sp>
        <p:nvSpPr>
          <p:cNvPr id="207" name="Where can you practice some…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368045">
              <a:defRPr sz="3700">
                <a:solidFill>
                  <a:schemeClr val="accent3">
                    <a:lumOff val="9117"/>
                  </a:schemeClr>
                </a:solidFill>
                <a:effectLst>
                  <a:outerShdw blurRad="12700" dist="8001" dir="16200000" rotWithShape="0">
                    <a:srgbClr val="000000">
                      <a:alpha val="48000"/>
                    </a:srgbClr>
                  </a:outerShdw>
                </a:effectLst>
              </a:defRPr>
            </a:pPr>
            <a:r>
              <a:t>Where can you practice some </a:t>
            </a:r>
          </a:p>
          <a:p>
            <a:pPr defTabSz="368045">
              <a:defRPr sz="3700">
                <a:solidFill>
                  <a:schemeClr val="accent3">
                    <a:lumOff val="9117"/>
                  </a:schemeClr>
                </a:solidFill>
                <a:effectLst>
                  <a:outerShdw blurRad="12700" dist="8001" dir="16200000" rotWithShape="0">
                    <a:srgbClr val="000000">
                      <a:alpha val="48000"/>
                    </a:srgbClr>
                  </a:outerShdw>
                </a:effectLst>
              </a:defRPr>
            </a:pPr>
            <a:r>
              <a:t>skills for these rides?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ubal Cain Trail #840 to Boulder Shel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21308">
              <a:defRPr sz="4100">
                <a:effectLst>
                  <a:outerShdw blurRad="12700" dist="13970" dir="16200000" rotWithShape="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r>
              <a:t>Tubal Cain Trail #840 to Boulder Shelter</a:t>
            </a:r>
          </a:p>
        </p:txBody>
      </p:sp>
      <p:sp>
        <p:nvSpPr>
          <p:cNvPr id="133" name="7 miles out &amp; back…"/>
          <p:cNvSpPr txBox="1"/>
          <p:nvPr/>
        </p:nvSpPr>
        <p:spPr>
          <a:xfrm>
            <a:off x="2323448" y="991868"/>
            <a:ext cx="8357904" cy="5496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30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7 miles out &amp; back</a:t>
            </a:r>
          </a:p>
          <a:p>
            <a:pPr>
              <a:lnSpc>
                <a:spcPct val="120000"/>
              </a:lnSpc>
              <a:defRPr sz="30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Easy to moderate, has water crossings</a:t>
            </a:r>
          </a:p>
          <a:p>
            <a:pPr>
              <a:lnSpc>
                <a:spcPct val="120000"/>
              </a:lnSpc>
              <a:defRPr sz="30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3,000 ft gain</a:t>
            </a:r>
          </a:p>
          <a:p>
            <a:pPr>
              <a:lnSpc>
                <a:spcPct val="120000"/>
              </a:lnSpc>
              <a:defRPr sz="30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Stock need shoes</a:t>
            </a:r>
          </a:p>
          <a:p>
            <a:pPr>
              <a:lnSpc>
                <a:spcPct val="120000"/>
              </a:lnSpc>
              <a:defRPr sz="30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Go in early Summer</a:t>
            </a:r>
          </a:p>
          <a:p>
            <a:pPr>
              <a:lnSpc>
                <a:spcPct val="120000"/>
              </a:lnSpc>
              <a:defRPr sz="30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No Fee, Wilderness rules apply</a:t>
            </a:r>
          </a:p>
          <a:p>
            <a:pPr>
              <a:lnSpc>
                <a:spcPct val="120000"/>
              </a:lnSpc>
              <a:defRPr sz="30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No Facilities</a:t>
            </a:r>
          </a:p>
          <a:p>
            <a:pPr>
              <a:lnSpc>
                <a:spcPct val="120000"/>
              </a:lnSpc>
              <a:defRPr sz="30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Don’t pull into Tubal Cain Parking lot - go past it and turn around, come back and park along the side of the road below the parking lot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ubal Cain # 8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3">
              <a:defRPr sz="6800">
                <a:effectLst>
                  <a:outerShdw blurRad="25400" dist="24638" dir="16200000" rotWithShape="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r>
              <a:t>Tubal Cain # 840</a:t>
            </a:r>
          </a:p>
        </p:txBody>
      </p:sp>
      <p:sp>
        <p:nvSpPr>
          <p:cNvPr id="136" name="This bench needs work!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bench needs work!</a:t>
            </a:r>
          </a:p>
        </p:txBody>
      </p:sp>
      <p:pic>
        <p:nvPicPr>
          <p:cNvPr id="137" name="Tubal Cain Trail Full Bench.png" descr="Tubal Cain Trail Full Benc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343" y="722069"/>
            <a:ext cx="8098116" cy="6187889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504" r="503"/>
          <a:stretch>
            <a:fillRect/>
          </a:stretch>
        </p:blipFill>
        <p:spPr>
          <a:xfrm>
            <a:off x="2374900" y="952500"/>
            <a:ext cx="8255001" cy="5511800"/>
          </a:xfrm>
          <a:prstGeom prst="rect">
            <a:avLst/>
          </a:prstGeom>
        </p:spPr>
      </p:pic>
      <p:sp>
        <p:nvSpPr>
          <p:cNvPr id="140" name="Upper Dungene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800"/>
            </a:lvl1pPr>
          </a:lstStyle>
          <a:p>
            <a:r>
              <a:t>Upper Dungeness</a:t>
            </a:r>
          </a:p>
        </p:txBody>
      </p:sp>
      <p:sp>
        <p:nvSpPr>
          <p:cNvPr id="141" name="#833 to Boulder Shelter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43991">
              <a:defRPr sz="3600">
                <a:effectLst>
                  <a:outerShdw blurRad="25400" dist="9652" dir="16200000" rotWithShape="0">
                    <a:srgbClr val="000000">
                      <a:alpha val="48000"/>
                    </a:srgbClr>
                  </a:outerShdw>
                </a:effectLst>
              </a:defRPr>
            </a:lvl1pPr>
          </a:lstStyle>
          <a:p>
            <a:r>
              <a:t>#833 to Boulder Shelter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Upper Dungeness #833 to Boulder Shelter"/>
          <p:cNvSpPr txBox="1">
            <a:spLocks noGrp="1"/>
          </p:cNvSpPr>
          <p:nvPr>
            <p:ph type="title"/>
          </p:nvPr>
        </p:nvSpPr>
        <p:spPr>
          <a:xfrm>
            <a:off x="866875" y="7106331"/>
            <a:ext cx="10998288" cy="1110571"/>
          </a:xfrm>
          <a:prstGeom prst="rect">
            <a:avLst/>
          </a:prstGeom>
        </p:spPr>
        <p:txBody>
          <a:bodyPr/>
          <a:lstStyle>
            <a:lvl1pPr defTabSz="309624">
              <a:defRPr sz="4400" i="1">
                <a:effectLst>
                  <a:outerShdw blurRad="12700" dist="13461" dir="16200000" rotWithShape="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r>
              <a:t>Upper Dungeness #833 to Boulder Shelter</a:t>
            </a:r>
          </a:p>
        </p:txBody>
      </p:sp>
      <p:sp>
        <p:nvSpPr>
          <p:cNvPr id="144" name="8 miles…"/>
          <p:cNvSpPr txBox="1"/>
          <p:nvPr/>
        </p:nvSpPr>
        <p:spPr>
          <a:xfrm>
            <a:off x="2960370" y="737869"/>
            <a:ext cx="7376161" cy="5496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30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8 miles</a:t>
            </a:r>
          </a:p>
          <a:p>
            <a:pPr>
              <a:lnSpc>
                <a:spcPct val="120000"/>
              </a:lnSpc>
              <a:defRPr sz="30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Moderate to difficult</a:t>
            </a:r>
          </a:p>
          <a:p>
            <a:pPr>
              <a:lnSpc>
                <a:spcPct val="120000"/>
              </a:lnSpc>
              <a:defRPr sz="30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2,500 ft gain</a:t>
            </a:r>
          </a:p>
          <a:p>
            <a:pPr>
              <a:lnSpc>
                <a:spcPct val="120000"/>
              </a:lnSpc>
              <a:defRPr sz="30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Concrete Bridge, turnpike, Royal Creek Ford</a:t>
            </a:r>
          </a:p>
          <a:p>
            <a:pPr>
              <a:lnSpc>
                <a:spcPct val="120000"/>
              </a:lnSpc>
              <a:defRPr sz="30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Stock need shoes</a:t>
            </a:r>
          </a:p>
          <a:p>
            <a:pPr>
              <a:lnSpc>
                <a:spcPct val="120000"/>
              </a:lnSpc>
              <a:defRPr sz="30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Go weekdays June to October</a:t>
            </a:r>
          </a:p>
          <a:p>
            <a:pPr>
              <a:lnSpc>
                <a:spcPct val="120000"/>
              </a:lnSpc>
              <a:defRPr sz="30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$5 per vehicle/day or NWF Pass</a:t>
            </a:r>
          </a:p>
          <a:p>
            <a:pPr>
              <a:lnSpc>
                <a:spcPct val="120000"/>
              </a:lnSpc>
              <a:defRPr sz="30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Trailhead with trailer parking, </a:t>
            </a:r>
          </a:p>
          <a:p>
            <a:pPr>
              <a:lnSpc>
                <a:spcPct val="120000"/>
              </a:lnSpc>
              <a:defRPr sz="30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(back in to hitch rails)</a:t>
            </a:r>
          </a:p>
          <a:p>
            <a:pPr>
              <a:lnSpc>
                <a:spcPct val="120000"/>
              </a:lnSpc>
              <a:defRPr sz="30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Park end to end on weekends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rail 833  along the Dungeness River"/>
          <p:cNvSpPr txBox="1">
            <a:spLocks noGrp="1"/>
          </p:cNvSpPr>
          <p:nvPr>
            <p:ph type="title"/>
          </p:nvPr>
        </p:nvSpPr>
        <p:spPr>
          <a:xfrm>
            <a:off x="1413576" y="7264400"/>
            <a:ext cx="9321801" cy="1231900"/>
          </a:xfrm>
          <a:prstGeom prst="rect">
            <a:avLst/>
          </a:prstGeom>
        </p:spPr>
        <p:txBody>
          <a:bodyPr/>
          <a:lstStyle>
            <a:lvl1pPr defTabSz="347713">
              <a:defRPr sz="4500">
                <a:effectLst>
                  <a:outerShdw blurRad="12700" dist="15118" dir="16200000" rotWithShape="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r>
              <a:t>Trail #833  along the Dungeness River</a:t>
            </a:r>
          </a:p>
        </p:txBody>
      </p:sp>
      <p:pic>
        <p:nvPicPr>
          <p:cNvPr id="1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353" y="488950"/>
            <a:ext cx="10259356" cy="6972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ubal Cain to Upper Dungenes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Tubal Cain to Upper Dungeness</a:t>
            </a:r>
          </a:p>
        </p:txBody>
      </p:sp>
      <p:sp>
        <p:nvSpPr>
          <p:cNvPr id="150" name="Over Buckhorn Pas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Loop Over Buckhorn Pass</a:t>
            </a:r>
          </a:p>
        </p:txBody>
      </p:sp>
      <p:sp>
        <p:nvSpPr>
          <p:cNvPr id="151" name="Flowers, sub-alpine meadows, view into the Olympics"/>
          <p:cNvSpPr txBox="1"/>
          <p:nvPr/>
        </p:nvSpPr>
        <p:spPr>
          <a:xfrm>
            <a:off x="1841500" y="7442200"/>
            <a:ext cx="9321800" cy="140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120000"/>
              </a:lnSpc>
              <a:defRPr sz="3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Flowers, sub-alpine meadows, view into the Olympics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Loop from Tubal Cain # 840 over Buckhorn Pass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62887">
              <a:defRPr sz="3400" i="1">
                <a:effectLst>
                  <a:outerShdw blurRad="12700" dist="11430" dir="16200000" rotWithShape="0">
                    <a:srgbClr val="000000">
                      <a:alpha val="34000"/>
                    </a:srgbClr>
                  </a:outerShdw>
                </a:effectLst>
              </a:defRPr>
            </a:pPr>
            <a:r>
              <a:t>Loop from Tubal Cain # 840 over Buckhorn Pass </a:t>
            </a:r>
          </a:p>
          <a:p>
            <a:pPr defTabSz="262887">
              <a:defRPr sz="3400" i="1">
                <a:effectLst>
                  <a:outerShdw blurRad="12700" dist="11430" dir="16200000" rotWithShape="0">
                    <a:srgbClr val="000000">
                      <a:alpha val="34000"/>
                    </a:srgbClr>
                  </a:outerShdw>
                </a:effectLst>
              </a:defRPr>
            </a:pPr>
            <a:r>
              <a:t>to Upper Dungeness # 833</a:t>
            </a:r>
          </a:p>
        </p:txBody>
      </p:sp>
      <p:sp>
        <p:nvSpPr>
          <p:cNvPr id="154" name="15 miles…"/>
          <p:cNvSpPr txBox="1"/>
          <p:nvPr/>
        </p:nvSpPr>
        <p:spPr>
          <a:xfrm>
            <a:off x="2428838" y="1141729"/>
            <a:ext cx="8048657" cy="5082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31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15 miles</a:t>
            </a:r>
          </a:p>
          <a:p>
            <a:pPr>
              <a:lnSpc>
                <a:spcPct val="120000"/>
              </a:lnSpc>
              <a:defRPr sz="31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Moderate</a:t>
            </a:r>
          </a:p>
          <a:p>
            <a:pPr>
              <a:lnSpc>
                <a:spcPct val="120000"/>
              </a:lnSpc>
              <a:defRPr sz="31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Up to 3,500 ft gain</a:t>
            </a:r>
          </a:p>
          <a:p>
            <a:pPr>
              <a:lnSpc>
                <a:spcPct val="120000"/>
              </a:lnSpc>
              <a:defRPr sz="31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Some scree slopes, water crossings</a:t>
            </a:r>
          </a:p>
          <a:p>
            <a:pPr>
              <a:lnSpc>
                <a:spcPct val="120000"/>
              </a:lnSpc>
              <a:defRPr sz="31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Stock need shoes</a:t>
            </a:r>
          </a:p>
          <a:p>
            <a:pPr>
              <a:lnSpc>
                <a:spcPct val="120000"/>
              </a:lnSpc>
              <a:defRPr sz="31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June - November</a:t>
            </a:r>
          </a:p>
          <a:p>
            <a:pPr>
              <a:lnSpc>
                <a:spcPct val="120000"/>
              </a:lnSpc>
              <a:defRPr sz="31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NW Forest Pass</a:t>
            </a:r>
          </a:p>
          <a:p>
            <a:pPr>
              <a:lnSpc>
                <a:spcPct val="120000"/>
              </a:lnSpc>
              <a:defRPr sz="31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Multiple Camping areas if desired</a:t>
            </a:r>
          </a:p>
          <a:p>
            <a:pPr>
              <a:lnSpc>
                <a:spcPct val="120000"/>
              </a:lnSpc>
              <a:defRPr sz="3100" i="0">
                <a:solidFill>
                  <a:srgbClr val="BCB08F"/>
                </a:solidFill>
                <a:effectLst>
                  <a:outerShdw blurRad="12700" dist="12700" dir="16200000" rotWithShape="0">
                    <a:srgbClr val="000000">
                      <a:alpha val="5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(Boulder shelter,)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Moroccan">
  <a:themeElements>
    <a:clrScheme name="Moroccan">
      <a:dk1>
        <a:srgbClr val="86837F"/>
      </a:dk1>
      <a:lt1>
        <a:srgbClr val="073D86"/>
      </a:lt1>
      <a:dk2>
        <a:srgbClr val="A7A7A7"/>
      </a:dk2>
      <a:lt2>
        <a:srgbClr val="535353"/>
      </a:lt2>
      <a:accent1>
        <a:srgbClr val="61A4C7"/>
      </a:accent1>
      <a:accent2>
        <a:srgbClr val="3C9B4C"/>
      </a:accent2>
      <a:accent3>
        <a:srgbClr val="E0BF64"/>
      </a:accent3>
      <a:accent4>
        <a:srgbClr val="DE9A51"/>
      </a:accent4>
      <a:accent5>
        <a:srgbClr val="C86464"/>
      </a:accent5>
      <a:accent6>
        <a:srgbClr val="896D9B"/>
      </a:accent6>
      <a:hlink>
        <a:srgbClr val="0000FF"/>
      </a:hlink>
      <a:folHlink>
        <a:srgbClr val="FF00FF"/>
      </a:folHlink>
    </a:clrScheme>
    <a:fontScheme name="Moroccan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Morocca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6837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1" u="none" strike="noStrike" cap="none" spc="0" normalizeH="0" baseline="0">
            <a:ln>
              <a:noFill/>
            </a:ln>
            <a:solidFill>
              <a:srgbClr val="073D86"/>
            </a:solidFill>
            <a:effectLst>
              <a:outerShdw blurRad="25400" dist="12700" dir="5400000" rotWithShape="0">
                <a:srgbClr val="FFFFFF"/>
              </a:outerShdw>
            </a:effectLst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1" u="none" strike="noStrike" cap="none" spc="0" normalizeH="0" baseline="0">
            <a:ln>
              <a:noFill/>
            </a:ln>
            <a:solidFill>
              <a:srgbClr val="073D86"/>
            </a:solidFill>
            <a:effectLst>
              <a:outerShdw blurRad="25400" dist="12700" dir="5400000" rotWithShape="0">
                <a:srgbClr val="FFFFFF"/>
              </a:outerShdw>
            </a:effectLst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roccan">
  <a:themeElements>
    <a:clrScheme name="Morocca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1A4C7"/>
      </a:accent1>
      <a:accent2>
        <a:srgbClr val="3C9B4C"/>
      </a:accent2>
      <a:accent3>
        <a:srgbClr val="E0BF64"/>
      </a:accent3>
      <a:accent4>
        <a:srgbClr val="DE9A51"/>
      </a:accent4>
      <a:accent5>
        <a:srgbClr val="C86464"/>
      </a:accent5>
      <a:accent6>
        <a:srgbClr val="896D9B"/>
      </a:accent6>
      <a:hlink>
        <a:srgbClr val="0000FF"/>
      </a:hlink>
      <a:folHlink>
        <a:srgbClr val="FF00FF"/>
      </a:folHlink>
    </a:clrScheme>
    <a:fontScheme name="Moroccan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Morocca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6837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1" u="none" strike="noStrike" cap="none" spc="0" normalizeH="0" baseline="0">
            <a:ln>
              <a:noFill/>
            </a:ln>
            <a:solidFill>
              <a:srgbClr val="073D86"/>
            </a:solidFill>
            <a:effectLst>
              <a:outerShdw blurRad="25400" dist="12700" dir="5400000" rotWithShape="0">
                <a:srgbClr val="FFFFFF"/>
              </a:outerShdw>
            </a:effectLst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1" u="none" strike="noStrike" cap="none" spc="0" normalizeH="0" baseline="0">
            <a:ln>
              <a:noFill/>
            </a:ln>
            <a:solidFill>
              <a:srgbClr val="073D86"/>
            </a:solidFill>
            <a:effectLst>
              <a:outerShdw blurRad="25400" dist="12700" dir="5400000" rotWithShape="0">
                <a:srgbClr val="FFFFFF"/>
              </a:outerShdw>
            </a:effectLst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382</Words>
  <Application>Microsoft Office PowerPoint</Application>
  <PresentationFormat>Custom</PresentationFormat>
  <Paragraphs>79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Helvetica</vt:lpstr>
      <vt:lpstr>Helvetica Neue</vt:lpstr>
      <vt:lpstr>Hoefler Text</vt:lpstr>
      <vt:lpstr>Palatino</vt:lpstr>
      <vt:lpstr>Moroccan</vt:lpstr>
      <vt:lpstr>PowerPoint Presentation</vt:lpstr>
      <vt:lpstr>Olympic Peninsula Map</vt:lpstr>
      <vt:lpstr>Tubal Cain Trail #840 to Boulder Shelter</vt:lpstr>
      <vt:lpstr>Tubal Cain # 840</vt:lpstr>
      <vt:lpstr>Upper Dungeness</vt:lpstr>
      <vt:lpstr>Upper Dungeness #833 to Boulder Shelter</vt:lpstr>
      <vt:lpstr>Trail #833  along the Dungeness River</vt:lpstr>
      <vt:lpstr>Tubal Cain to Upper Dungeness</vt:lpstr>
      <vt:lpstr>Loop from Tubal Cain # 840 over Buckhorn Pass  to Upper Dungeness # 833</vt:lpstr>
      <vt:lpstr>Buckhorn Pass</vt:lpstr>
      <vt:lpstr>Top of Buckhorn Pass</vt:lpstr>
      <vt:lpstr>PowerPoint Presentation</vt:lpstr>
      <vt:lpstr>Dosewallups River Trail to old Ranger Station</vt:lpstr>
      <vt:lpstr>Dosewallups  River Trail</vt:lpstr>
      <vt:lpstr>Dosewallups &amp; Lower Big Quilcene</vt:lpstr>
      <vt:lpstr>Striped Peak Trail at Salt Creek</vt:lpstr>
      <vt:lpstr>PowerPoint Presentation</vt:lpstr>
      <vt:lpstr>View from Striped Peak</vt:lpstr>
      <vt:lpstr>Striped Peak</vt:lpstr>
      <vt:lpstr>Rest a Spell at Striped Peak</vt:lpstr>
      <vt:lpstr>PowerPoint Presentation</vt:lpstr>
      <vt:lpstr>Are You Ready?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Denise Hupfer</dc:creator>
  <cp:lastModifiedBy>Rob Hupfer</cp:lastModifiedBy>
  <cp:revision>1</cp:revision>
  <dcterms:modified xsi:type="dcterms:W3CDTF">2022-06-15T23:09:40Z</dcterms:modified>
</cp:coreProperties>
</file>